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Roboto"/>
      <p:regular r:id="rId34"/>
      <p:bold r:id="rId35"/>
      <p:italic r:id="rId36"/>
      <p:boldItalic r:id="rId37"/>
    </p:embeddedFont>
    <p:embeddedFont>
      <p:font typeface="Merriweather"/>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erriweather-italic.fntdata"/><Relationship Id="rId20" Type="http://schemas.openxmlformats.org/officeDocument/2006/relationships/slide" Target="slides/slide15.xml"/><Relationship Id="rId41" Type="http://schemas.openxmlformats.org/officeDocument/2006/relationships/font" Target="fonts/Merriweather-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bold.fntdata"/><Relationship Id="rId12" Type="http://schemas.openxmlformats.org/officeDocument/2006/relationships/slide" Target="slides/slide7.xml"/><Relationship Id="rId34" Type="http://schemas.openxmlformats.org/officeDocument/2006/relationships/font" Target="fonts/Roboto-regular.fntdata"/><Relationship Id="rId15" Type="http://schemas.openxmlformats.org/officeDocument/2006/relationships/slide" Target="slides/slide10.xml"/><Relationship Id="rId37" Type="http://schemas.openxmlformats.org/officeDocument/2006/relationships/font" Target="fonts/Roboto-boldItalic.fntdata"/><Relationship Id="rId14" Type="http://schemas.openxmlformats.org/officeDocument/2006/relationships/slide" Target="slides/slide9.xml"/><Relationship Id="rId36" Type="http://schemas.openxmlformats.org/officeDocument/2006/relationships/font" Target="fonts/Roboto-italic.fntdata"/><Relationship Id="rId17" Type="http://schemas.openxmlformats.org/officeDocument/2006/relationships/slide" Target="slides/slide12.xml"/><Relationship Id="rId39" Type="http://schemas.openxmlformats.org/officeDocument/2006/relationships/font" Target="fonts/Merriweather-bold.fntdata"/><Relationship Id="rId16" Type="http://schemas.openxmlformats.org/officeDocument/2006/relationships/slide" Target="slides/slide11.xml"/><Relationship Id="rId38" Type="http://schemas.openxmlformats.org/officeDocument/2006/relationships/font" Target="fonts/Merriweather-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9262d96e8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9262d96e8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9262d96e87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9262d96e87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920e3bfaaa_0_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920e3bfaaa_0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9262d96e8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9262d96e8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9223daa82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9223daa82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9223daa8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9223daa8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9223daa82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9223daa82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9223daa82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9223daa82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9223daa828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9223daa82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9223daa82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9223daa82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9211d09a1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9211d09a1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924396c7e4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924396c7e4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920e3bfaaa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920e3bfaaa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920e3bfaaa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920e3bfaaa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920e3bfaaa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920e3bfaaa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9211d09a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9211d09a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924396c7e4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924396c7e4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9223daa828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9223daa828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924396c7e4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924396c7e4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924396c7e4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924396c7e4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924396c7e4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924396c7e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924396c7e4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924396c7e4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924396c7e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924396c7e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9262d96e8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9262d96e8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9262d96e8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9262d96e8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9262d96e8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9262d96e8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9262d96e87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9262d96e8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3.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www.kaggle.com/datasets/nelgiriyewithana/global-missing-migrants-datase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zh-CN"/>
              <a:t>Final Project-</a:t>
            </a:r>
            <a:r>
              <a:rPr lang="zh-CN"/>
              <a:t>Group 20</a:t>
            </a:r>
            <a:endParaRPr/>
          </a:p>
        </p:txBody>
      </p:sp>
      <p:sp>
        <p:nvSpPr>
          <p:cNvPr id="65" name="Google Shape;65;p13"/>
          <p:cNvSpPr txBox="1"/>
          <p:nvPr>
            <p:ph idx="1" type="subTitle"/>
          </p:nvPr>
        </p:nvSpPr>
        <p:spPr>
          <a:xfrm>
            <a:off x="311700" y="1878550"/>
            <a:ext cx="4875600" cy="7383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zh-CN"/>
              <a:t>Members: </a:t>
            </a:r>
            <a:endParaRPr/>
          </a:p>
          <a:p>
            <a:pPr indent="0" lvl="0" marL="0" rtl="0" algn="l">
              <a:spcBef>
                <a:spcPts val="0"/>
              </a:spcBef>
              <a:spcAft>
                <a:spcPts val="0"/>
              </a:spcAft>
              <a:buNone/>
            </a:pPr>
            <a:r>
              <a:rPr lang="zh-CN"/>
              <a:t>Yuqi Yan 513452, Ziqi Yang 510320, Siyu Zhang 510266</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Relationship between number of dead and year</a:t>
            </a:r>
            <a:endParaRPr/>
          </a:p>
        </p:txBody>
      </p:sp>
      <p:sp>
        <p:nvSpPr>
          <p:cNvPr id="122" name="Google Shape;122;p22"/>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23" name="Google Shape;123;p22"/>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The chart is a donut chart related to Number of Dead made based on the year.</a:t>
            </a:r>
            <a:endParaRPr/>
          </a:p>
          <a:p>
            <a:pPr indent="0" lvl="0" marL="0" rtl="0" algn="l">
              <a:spcBef>
                <a:spcPts val="1200"/>
              </a:spcBef>
              <a:spcAft>
                <a:spcPts val="0"/>
              </a:spcAft>
              <a:buNone/>
            </a:pPr>
            <a:r>
              <a:rPr lang="zh-CN"/>
              <a:t>The chart shows that the total number of deaths from 2014 to 2023 is 32,718. The years 2015, 2016 and 2022 have the highest percentage of deaths at 13%. While 2014 and 2023 have the least share of deaths with only 5%.</a:t>
            </a:r>
            <a:endParaRPr/>
          </a:p>
          <a:p>
            <a:pPr indent="0" lvl="0" marL="0" rtl="0" algn="l">
              <a:spcBef>
                <a:spcPts val="1200"/>
              </a:spcBef>
              <a:spcAft>
                <a:spcPts val="1200"/>
              </a:spcAft>
              <a:buNone/>
            </a:pPr>
            <a:r>
              <a:t/>
            </a:r>
            <a:endParaRPr/>
          </a:p>
        </p:txBody>
      </p:sp>
      <p:pic>
        <p:nvPicPr>
          <p:cNvPr id="124" name="Google Shape;124;p22"/>
          <p:cNvPicPr preferRelativeResize="0"/>
          <p:nvPr/>
        </p:nvPicPr>
        <p:blipFill>
          <a:blip r:embed="rId3">
            <a:alphaModFix/>
          </a:blip>
          <a:stretch>
            <a:fillRect/>
          </a:stretch>
        </p:blipFill>
        <p:spPr>
          <a:xfrm>
            <a:off x="3140675" y="4581900"/>
            <a:ext cx="1170925" cy="499275"/>
          </a:xfrm>
          <a:prstGeom prst="rect">
            <a:avLst/>
          </a:prstGeom>
          <a:noFill/>
          <a:ln>
            <a:noFill/>
          </a:ln>
        </p:spPr>
      </p:pic>
      <p:pic>
        <p:nvPicPr>
          <p:cNvPr id="125" name="Google Shape;125;p22"/>
          <p:cNvPicPr preferRelativeResize="0"/>
          <p:nvPr/>
        </p:nvPicPr>
        <p:blipFill>
          <a:blip r:embed="rId4">
            <a:alphaModFix/>
          </a:blip>
          <a:stretch>
            <a:fillRect/>
          </a:stretch>
        </p:blipFill>
        <p:spPr>
          <a:xfrm>
            <a:off x="520500" y="1505700"/>
            <a:ext cx="3460875" cy="3360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Number of survivors in relation to year</a:t>
            </a:r>
            <a:endParaRPr/>
          </a:p>
        </p:txBody>
      </p:sp>
      <p:sp>
        <p:nvSpPr>
          <p:cNvPr id="131" name="Google Shape;131;p23"/>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32" name="Google Shape;132;p23"/>
          <p:cNvSpPr txBox="1"/>
          <p:nvPr>
            <p:ph idx="2" type="body"/>
          </p:nvPr>
        </p:nvSpPr>
        <p:spPr>
          <a:xfrm>
            <a:off x="4832425" y="1463325"/>
            <a:ext cx="4215000" cy="3680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CN" sz="1106"/>
              <a:t>The chart is based on the number of survivors based on the year and the geographical region where the migrants originated.</a:t>
            </a:r>
            <a:endParaRPr sz="1106"/>
          </a:p>
          <a:p>
            <a:pPr indent="0" lvl="0" marL="0" rtl="0" algn="l">
              <a:spcBef>
                <a:spcPts val="1200"/>
              </a:spcBef>
              <a:spcAft>
                <a:spcPts val="0"/>
              </a:spcAft>
              <a:buNone/>
            </a:pPr>
            <a:r>
              <a:rPr lang="zh-CN" sz="1106"/>
              <a:t>By pulling the filters you can show the trajectory of the number of survivors per year. Then, by distinguishing the geographical region where the migrants originated, it is possible to deduce which region shows an upward trend in the number of survivors. In general, the number of survivors in all regions shows a relatively stable trend. In 2016 and 2022 there is a significant increase compared to the previous year, with the number of survivors in 2016 rising to 17,112 from 8,100 in 2015, and the number of survivors in 2022 rising to 12,771 from 9,765 in 2021. In all other years the number of survivors stayed around 6,000, fluctuating no more than 2,500. The regions where the number of survivors has been on the rise are Northern Africa (P), South America (P), Western Africa (P), Southern Africa, and the Caribbean (P).</a:t>
            </a:r>
            <a:endParaRPr sz="1106"/>
          </a:p>
          <a:p>
            <a:pPr indent="0" lvl="0" marL="0" rtl="0" algn="l">
              <a:spcBef>
                <a:spcPts val="1200"/>
              </a:spcBef>
              <a:spcAft>
                <a:spcPts val="1200"/>
              </a:spcAft>
              <a:buNone/>
            </a:pPr>
            <a:r>
              <a:t/>
            </a:r>
            <a:endParaRPr/>
          </a:p>
        </p:txBody>
      </p:sp>
      <p:pic>
        <p:nvPicPr>
          <p:cNvPr id="133" name="Google Shape;133;p23"/>
          <p:cNvPicPr preferRelativeResize="0"/>
          <p:nvPr/>
        </p:nvPicPr>
        <p:blipFill>
          <a:blip r:embed="rId3">
            <a:alphaModFix/>
          </a:blip>
          <a:stretch>
            <a:fillRect/>
          </a:stretch>
        </p:blipFill>
        <p:spPr>
          <a:xfrm>
            <a:off x="311725" y="1505700"/>
            <a:ext cx="3999901" cy="3076201"/>
          </a:xfrm>
          <a:prstGeom prst="rect">
            <a:avLst/>
          </a:prstGeom>
          <a:noFill/>
          <a:ln>
            <a:noFill/>
          </a:ln>
        </p:spPr>
      </p:pic>
      <p:pic>
        <p:nvPicPr>
          <p:cNvPr id="134" name="Google Shape;134;p23"/>
          <p:cNvPicPr preferRelativeResize="0"/>
          <p:nvPr/>
        </p:nvPicPr>
        <p:blipFill>
          <a:blip r:embed="rId4">
            <a:alphaModFix/>
          </a:blip>
          <a:stretch>
            <a:fillRect/>
          </a:stretch>
        </p:blipFill>
        <p:spPr>
          <a:xfrm>
            <a:off x="3246050" y="4539525"/>
            <a:ext cx="1065575" cy="603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8" name="Shape 138"/>
        <p:cNvGrpSpPr/>
        <p:nvPr/>
      </p:nvGrpSpPr>
      <p:grpSpPr>
        <a:xfrm>
          <a:off x="0" y="0"/>
          <a:ext cx="0" cy="0"/>
          <a:chOff x="0" y="0"/>
          <a:chExt cx="0" cy="0"/>
        </a:xfrm>
      </p:grpSpPr>
      <p:sp>
        <p:nvSpPr>
          <p:cNvPr id="139" name="Google Shape;139;p24"/>
          <p:cNvSpPr txBox="1"/>
          <p:nvPr>
            <p:ph type="title"/>
          </p:nvPr>
        </p:nvSpPr>
        <p:spPr>
          <a:xfrm>
            <a:off x="311700" y="539725"/>
            <a:ext cx="8520600" cy="23469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1" lang="zh-CN"/>
              <a:t>Dashboard 2</a:t>
            </a:r>
            <a:endParaRPr b="1"/>
          </a:p>
          <a:p>
            <a:pPr indent="-9525" lvl="0" marL="809999" rtl="0" algn="l">
              <a:spcBef>
                <a:spcPts val="0"/>
              </a:spcBef>
              <a:spcAft>
                <a:spcPts val="0"/>
              </a:spcAft>
              <a:buNone/>
            </a:pPr>
            <a:r>
              <a:rPr lang="zh-CN" sz="2711"/>
              <a:t>Analysis of: </a:t>
            </a:r>
            <a:endParaRPr sz="2711"/>
          </a:p>
          <a:p>
            <a:pPr indent="-334340" lvl="0" marL="1170000" rtl="0" algn="l">
              <a:spcBef>
                <a:spcPts val="0"/>
              </a:spcBef>
              <a:spcAft>
                <a:spcPts val="0"/>
              </a:spcAft>
              <a:buSzPct val="100000"/>
              <a:buChar char="●"/>
            </a:pPr>
            <a:r>
              <a:rPr lang="zh-CN" sz="2711"/>
              <a:t>Region of Survivors and Dead Ratio</a:t>
            </a:r>
            <a:endParaRPr sz="2711"/>
          </a:p>
          <a:p>
            <a:pPr indent="-334340" lvl="0" marL="1170000" rtl="0" algn="l">
              <a:spcBef>
                <a:spcPts val="0"/>
              </a:spcBef>
              <a:spcAft>
                <a:spcPts val="0"/>
              </a:spcAft>
              <a:buSzPct val="100000"/>
              <a:buChar char="●"/>
            </a:pPr>
            <a:r>
              <a:rPr lang="zh-CN" sz="2711"/>
              <a:t>Top 9 Dead by Region</a:t>
            </a:r>
            <a:endParaRPr sz="2711"/>
          </a:p>
          <a:p>
            <a:pPr indent="-334340" lvl="0" marL="1170000" rtl="0" algn="l">
              <a:spcBef>
                <a:spcPts val="0"/>
              </a:spcBef>
              <a:spcAft>
                <a:spcPts val="0"/>
              </a:spcAft>
              <a:buSzPct val="100000"/>
              <a:buChar char="●"/>
            </a:pPr>
            <a:r>
              <a:rPr lang="zh-CN" sz="2711"/>
              <a:t>Top 9 Survivors by Region</a:t>
            </a:r>
            <a:endParaRPr sz="2711"/>
          </a:p>
          <a:p>
            <a:pPr indent="-334340" lvl="0" marL="1170000" rtl="0" algn="l">
              <a:spcBef>
                <a:spcPts val="0"/>
              </a:spcBef>
              <a:spcAft>
                <a:spcPts val="0"/>
              </a:spcAft>
              <a:buSzPct val="100000"/>
              <a:buChar char="●"/>
            </a:pPr>
            <a:r>
              <a:rPr lang="zh-CN" sz="2711"/>
              <a:t>Number of Children, Mal</a:t>
            </a:r>
            <a:r>
              <a:rPr lang="zh-CN" sz="2711">
                <a:solidFill>
                  <a:schemeClr val="lt1"/>
                </a:solidFill>
              </a:rPr>
              <a:t>es, Females, and Sum </a:t>
            </a:r>
            <a:r>
              <a:rPr lang="zh-CN" sz="2711"/>
              <a:t>in each Year</a:t>
            </a:r>
            <a:endParaRPr sz="2711"/>
          </a:p>
          <a:p>
            <a:pPr indent="-334340" lvl="0" marL="1170000" rtl="0" algn="l">
              <a:spcBef>
                <a:spcPts val="0"/>
              </a:spcBef>
              <a:spcAft>
                <a:spcPts val="0"/>
              </a:spcAft>
              <a:buSzPct val="100000"/>
              <a:buChar char="●"/>
            </a:pPr>
            <a:r>
              <a:rPr lang="zh-CN" sz="2711"/>
              <a:t>Percent</a:t>
            </a:r>
            <a:r>
              <a:rPr lang="zh-CN" sz="2711">
                <a:solidFill>
                  <a:schemeClr val="lt1"/>
                </a:solidFill>
              </a:rPr>
              <a:t>age of Dead Along Migration Rout in each year</a:t>
            </a:r>
            <a:endParaRPr sz="2711">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Dashboard 2</a:t>
            </a:r>
            <a:endParaRPr/>
          </a:p>
        </p:txBody>
      </p:sp>
      <p:sp>
        <p:nvSpPr>
          <p:cNvPr id="145" name="Google Shape;145;p2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46" name="Google Shape;146;p2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Three Filter and Two Highlight are created.</a:t>
            </a:r>
            <a:endParaRPr/>
          </a:p>
          <a:p>
            <a:pPr indent="0" lvl="0" marL="0" rtl="0" algn="l">
              <a:spcBef>
                <a:spcPts val="1200"/>
              </a:spcBef>
              <a:spcAft>
                <a:spcPts val="0"/>
              </a:spcAft>
              <a:buNone/>
            </a:pPr>
            <a:r>
              <a:rPr lang="zh-CN"/>
              <a:t>Clicking above two charts, the graphs will highlight by year. And clicking below three graphs, the graphs will highlight by region.</a:t>
            </a:r>
            <a:endParaRPr/>
          </a:p>
          <a:p>
            <a:pPr indent="0" lvl="0" marL="0" rtl="0" algn="l">
              <a:spcBef>
                <a:spcPts val="1200"/>
              </a:spcBef>
              <a:spcAft>
                <a:spcPts val="0"/>
              </a:spcAft>
              <a:buNone/>
            </a:pPr>
            <a:r>
              <a:rPr lang="zh-CN"/>
              <a:t>Chilcking below three graphs, all of other graphs will be filtered.</a:t>
            </a:r>
            <a:endParaRPr/>
          </a:p>
          <a:p>
            <a:pPr indent="0" lvl="0" marL="0" rtl="0" algn="l">
              <a:spcBef>
                <a:spcPts val="1200"/>
              </a:spcBef>
              <a:spcAft>
                <a:spcPts val="1200"/>
              </a:spcAft>
              <a:buNone/>
            </a:pPr>
            <a:r>
              <a:t/>
            </a:r>
            <a:endParaRPr/>
          </a:p>
        </p:txBody>
      </p:sp>
      <p:pic>
        <p:nvPicPr>
          <p:cNvPr id="147" name="Google Shape;147;p25"/>
          <p:cNvPicPr preferRelativeResize="0"/>
          <p:nvPr/>
        </p:nvPicPr>
        <p:blipFill>
          <a:blip r:embed="rId3">
            <a:alphaModFix/>
          </a:blip>
          <a:stretch>
            <a:fillRect/>
          </a:stretch>
        </p:blipFill>
        <p:spPr>
          <a:xfrm>
            <a:off x="0" y="1410125"/>
            <a:ext cx="4733650" cy="358723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Region of Survivors and Dead Ratio</a:t>
            </a:r>
            <a:endParaRPr/>
          </a:p>
        </p:txBody>
      </p:sp>
      <p:sp>
        <p:nvSpPr>
          <p:cNvPr id="153" name="Google Shape;153;p26"/>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54" name="Google Shape;154;p26"/>
          <p:cNvSpPr txBox="1"/>
          <p:nvPr>
            <p:ph idx="2" type="body"/>
          </p:nvPr>
        </p:nvSpPr>
        <p:spPr>
          <a:xfrm>
            <a:off x="4832400" y="1475250"/>
            <a:ext cx="4130700" cy="353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sz="1800"/>
              <a:t>By using </a:t>
            </a:r>
            <a:r>
              <a:rPr lang="zh-CN" sz="1800"/>
              <a:t>the created calculator “Ratio of Survivors and Dead”, the map shows survivors / dead ratio, the shades on the map indicate the size of this ratio, with bluer representing larger.</a:t>
            </a:r>
            <a:endParaRPr sz="1800"/>
          </a:p>
          <a:p>
            <a:pPr indent="0" lvl="0" marL="0" rtl="0" algn="l">
              <a:spcBef>
                <a:spcPts val="1200"/>
              </a:spcBef>
              <a:spcAft>
                <a:spcPts val="1200"/>
              </a:spcAft>
              <a:buNone/>
            </a:pPr>
            <a:r>
              <a:rPr lang="zh-CN" sz="1800"/>
              <a:t>The bluest in the map is Syrian Arab Republic, then are Pupua New Guinia, Sudan, etc..</a:t>
            </a:r>
            <a:endParaRPr sz="1800"/>
          </a:p>
        </p:txBody>
      </p:sp>
      <p:pic>
        <p:nvPicPr>
          <p:cNvPr id="155" name="Google Shape;155;p26"/>
          <p:cNvPicPr preferRelativeResize="0"/>
          <p:nvPr/>
        </p:nvPicPr>
        <p:blipFill>
          <a:blip r:embed="rId3">
            <a:alphaModFix/>
          </a:blip>
          <a:stretch>
            <a:fillRect/>
          </a:stretch>
        </p:blipFill>
        <p:spPr>
          <a:xfrm>
            <a:off x="65950" y="1369950"/>
            <a:ext cx="4680325" cy="3637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Top 9 </a:t>
            </a:r>
            <a:r>
              <a:rPr lang="zh-CN"/>
              <a:t>Dead by Region</a:t>
            </a:r>
            <a:endParaRPr/>
          </a:p>
        </p:txBody>
      </p:sp>
      <p:sp>
        <p:nvSpPr>
          <p:cNvPr id="161" name="Google Shape;161;p27"/>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62" name="Google Shape;162;p27"/>
          <p:cNvSpPr txBox="1"/>
          <p:nvPr>
            <p:ph idx="2" type="body"/>
          </p:nvPr>
        </p:nvSpPr>
        <p:spPr>
          <a:xfrm>
            <a:off x="4832400" y="1475250"/>
            <a:ext cx="4130700" cy="353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sz="1800"/>
              <a:t>Using the 'Top 10' parameter, we can identify the 9 regions (</a:t>
            </a:r>
            <a:r>
              <a:rPr lang="zh-CN" sz="1800"/>
              <a:t>Exclude null</a:t>
            </a:r>
            <a:r>
              <a:rPr lang="zh-CN" sz="1800"/>
              <a:t>) with the highest number of deaths.</a:t>
            </a:r>
            <a:endParaRPr sz="1800"/>
          </a:p>
          <a:p>
            <a:pPr indent="0" lvl="0" marL="0" rtl="0" algn="l">
              <a:spcBef>
                <a:spcPts val="1200"/>
              </a:spcBef>
              <a:spcAft>
                <a:spcPts val="1200"/>
              </a:spcAft>
              <a:buNone/>
            </a:pPr>
            <a:r>
              <a:t/>
            </a:r>
            <a:endParaRPr sz="1800"/>
          </a:p>
        </p:txBody>
      </p:sp>
      <p:pic>
        <p:nvPicPr>
          <p:cNvPr id="163" name="Google Shape;163;p27"/>
          <p:cNvPicPr preferRelativeResize="0"/>
          <p:nvPr/>
        </p:nvPicPr>
        <p:blipFill>
          <a:blip r:embed="rId3">
            <a:alphaModFix/>
          </a:blip>
          <a:stretch>
            <a:fillRect/>
          </a:stretch>
        </p:blipFill>
        <p:spPr>
          <a:xfrm>
            <a:off x="364149" y="1427110"/>
            <a:ext cx="3895008" cy="3628774"/>
          </a:xfrm>
          <a:prstGeom prst="rect">
            <a:avLst/>
          </a:prstGeom>
          <a:noFill/>
          <a:ln>
            <a:noFill/>
          </a:ln>
        </p:spPr>
      </p:pic>
      <p:pic>
        <p:nvPicPr>
          <p:cNvPr id="164" name="Google Shape;164;p27"/>
          <p:cNvPicPr preferRelativeResize="0"/>
          <p:nvPr/>
        </p:nvPicPr>
        <p:blipFill>
          <a:blip r:embed="rId4">
            <a:alphaModFix/>
          </a:blip>
          <a:stretch>
            <a:fillRect/>
          </a:stretch>
        </p:blipFill>
        <p:spPr>
          <a:xfrm>
            <a:off x="4832400" y="2571748"/>
            <a:ext cx="1733325" cy="24199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Top 9 Survivors by Region</a:t>
            </a:r>
            <a:endParaRPr/>
          </a:p>
        </p:txBody>
      </p:sp>
      <p:sp>
        <p:nvSpPr>
          <p:cNvPr id="170" name="Google Shape;170;p28"/>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71" name="Google Shape;171;p28"/>
          <p:cNvSpPr txBox="1"/>
          <p:nvPr>
            <p:ph idx="2" type="body"/>
          </p:nvPr>
        </p:nvSpPr>
        <p:spPr>
          <a:xfrm>
            <a:off x="4832400" y="1475250"/>
            <a:ext cx="4130700" cy="353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sz="1800"/>
              <a:t>Using the 'Top 10' parameter, we can identify the 9 regions (Exclude null) with the highest number of survivors.</a:t>
            </a:r>
            <a:endParaRPr sz="1800"/>
          </a:p>
          <a:p>
            <a:pPr indent="0" lvl="0" marL="0" rtl="0" algn="l">
              <a:spcBef>
                <a:spcPts val="1200"/>
              </a:spcBef>
              <a:spcAft>
                <a:spcPts val="1200"/>
              </a:spcAft>
              <a:buNone/>
            </a:pPr>
            <a:r>
              <a:t/>
            </a:r>
            <a:endParaRPr sz="1800"/>
          </a:p>
        </p:txBody>
      </p:sp>
      <p:pic>
        <p:nvPicPr>
          <p:cNvPr id="172" name="Google Shape;172;p28"/>
          <p:cNvPicPr preferRelativeResize="0"/>
          <p:nvPr/>
        </p:nvPicPr>
        <p:blipFill>
          <a:blip r:embed="rId3">
            <a:alphaModFix/>
          </a:blip>
          <a:stretch>
            <a:fillRect/>
          </a:stretch>
        </p:blipFill>
        <p:spPr>
          <a:xfrm>
            <a:off x="415824" y="1475247"/>
            <a:ext cx="3791660" cy="3532500"/>
          </a:xfrm>
          <a:prstGeom prst="rect">
            <a:avLst/>
          </a:prstGeom>
          <a:noFill/>
          <a:ln>
            <a:noFill/>
          </a:ln>
        </p:spPr>
      </p:pic>
      <p:pic>
        <p:nvPicPr>
          <p:cNvPr id="173" name="Google Shape;173;p28"/>
          <p:cNvPicPr preferRelativeResize="0"/>
          <p:nvPr/>
        </p:nvPicPr>
        <p:blipFill>
          <a:blip r:embed="rId4">
            <a:alphaModFix/>
          </a:blip>
          <a:stretch>
            <a:fillRect/>
          </a:stretch>
        </p:blipFill>
        <p:spPr>
          <a:xfrm>
            <a:off x="4832400" y="2571750"/>
            <a:ext cx="1727250" cy="2344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9"/>
          <p:cNvSpPr txBox="1"/>
          <p:nvPr>
            <p:ph type="title"/>
          </p:nvPr>
        </p:nvSpPr>
        <p:spPr>
          <a:xfrm>
            <a:off x="311700" y="195350"/>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Number of Children, Males, Females, and Sum in each Year</a:t>
            </a:r>
            <a:endParaRPr/>
          </a:p>
        </p:txBody>
      </p:sp>
      <p:sp>
        <p:nvSpPr>
          <p:cNvPr id="179" name="Google Shape;179;p29"/>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80" name="Google Shape;180;p29"/>
          <p:cNvSpPr txBox="1"/>
          <p:nvPr>
            <p:ph idx="2" type="body"/>
          </p:nvPr>
        </p:nvSpPr>
        <p:spPr>
          <a:xfrm>
            <a:off x="4832400" y="1444600"/>
            <a:ext cx="3999900" cy="353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By using the  created calculator “Number of sum CMF” (Number of Children + Number of Females + Number of Males).</a:t>
            </a:r>
            <a:endParaRPr/>
          </a:p>
          <a:p>
            <a:pPr indent="0" lvl="0" marL="0" rtl="0" algn="l">
              <a:spcBef>
                <a:spcPts val="1200"/>
              </a:spcBef>
              <a:spcAft>
                <a:spcPts val="1200"/>
              </a:spcAft>
              <a:buNone/>
            </a:pPr>
            <a:r>
              <a:rPr lang="zh-CN"/>
              <a:t>This graph shows the trends in the number of children and the overall number of children, the number of men and the overall number of men, and the number of women and the overall number of women, respectively, for each year from 2014 through 2023. We can see from the graph that the number of children has almost no effect on the overall, the number of men has a larger effect on the overall in 2014-2017 and 2020-2023, and the number of women has a larger effect on the overall in 2017-2020.</a:t>
            </a:r>
            <a:endParaRPr/>
          </a:p>
        </p:txBody>
      </p:sp>
      <p:pic>
        <p:nvPicPr>
          <p:cNvPr id="181" name="Google Shape;181;p29"/>
          <p:cNvPicPr preferRelativeResize="0"/>
          <p:nvPr/>
        </p:nvPicPr>
        <p:blipFill>
          <a:blip r:embed="rId3">
            <a:alphaModFix/>
          </a:blip>
          <a:stretch>
            <a:fillRect/>
          </a:stretch>
        </p:blipFill>
        <p:spPr>
          <a:xfrm>
            <a:off x="113550" y="1505700"/>
            <a:ext cx="4561427" cy="32898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0"/>
          <p:cNvSpPr txBox="1"/>
          <p:nvPr>
            <p:ph type="title"/>
          </p:nvPr>
        </p:nvSpPr>
        <p:spPr>
          <a:xfrm>
            <a:off x="311700" y="1648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Percentage of Dead Along Migration Rout in each year</a:t>
            </a:r>
            <a:endParaRPr/>
          </a:p>
        </p:txBody>
      </p:sp>
      <p:sp>
        <p:nvSpPr>
          <p:cNvPr id="187" name="Google Shape;187;p30"/>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88" name="Google Shape;188;p30"/>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This graph shows the percentage of deaths for different migration routes from 2014-2023</a:t>
            </a:r>
            <a:endParaRPr/>
          </a:p>
          <a:p>
            <a:pPr indent="0" lvl="0" marL="0" rtl="0" algn="l">
              <a:spcBef>
                <a:spcPts val="1200"/>
              </a:spcBef>
              <a:spcAft>
                <a:spcPts val="1200"/>
              </a:spcAft>
              <a:buNone/>
            </a:pPr>
            <a:r>
              <a:rPr lang="zh-CN"/>
              <a:t>The routes with larger proportions are US-Mexico border crossing, Sahara Desert crossing, and Central Mediterranean.</a:t>
            </a:r>
            <a:endParaRPr/>
          </a:p>
        </p:txBody>
      </p:sp>
      <p:pic>
        <p:nvPicPr>
          <p:cNvPr id="189" name="Google Shape;189;p30"/>
          <p:cNvPicPr preferRelativeResize="0"/>
          <p:nvPr/>
        </p:nvPicPr>
        <p:blipFill>
          <a:blip r:embed="rId3">
            <a:alphaModFix/>
          </a:blip>
          <a:stretch>
            <a:fillRect/>
          </a:stretch>
        </p:blipFill>
        <p:spPr>
          <a:xfrm>
            <a:off x="50925" y="1505700"/>
            <a:ext cx="4661191" cy="34091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3" name="Shape 193"/>
        <p:cNvGrpSpPr/>
        <p:nvPr/>
      </p:nvGrpSpPr>
      <p:grpSpPr>
        <a:xfrm>
          <a:off x="0" y="0"/>
          <a:ext cx="0" cy="0"/>
          <a:chOff x="0" y="0"/>
          <a:chExt cx="0" cy="0"/>
        </a:xfrm>
      </p:grpSpPr>
      <p:sp>
        <p:nvSpPr>
          <p:cNvPr id="194" name="Google Shape;194;p31"/>
          <p:cNvSpPr txBox="1"/>
          <p:nvPr>
            <p:ph type="title"/>
          </p:nvPr>
        </p:nvSpPr>
        <p:spPr>
          <a:xfrm>
            <a:off x="311700" y="539725"/>
            <a:ext cx="8520600" cy="23469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1" lang="zh-CN"/>
              <a:t>Dashboard 3</a:t>
            </a:r>
            <a:endParaRPr b="1"/>
          </a:p>
          <a:p>
            <a:pPr indent="-9525" lvl="0" marL="809999" rtl="0" algn="l">
              <a:spcBef>
                <a:spcPts val="0"/>
              </a:spcBef>
              <a:spcAft>
                <a:spcPts val="0"/>
              </a:spcAft>
              <a:buNone/>
            </a:pPr>
            <a:r>
              <a:rPr lang="zh-CN" sz="2711"/>
              <a:t>Analysis of: </a:t>
            </a:r>
            <a:endParaRPr sz="2711"/>
          </a:p>
          <a:p>
            <a:pPr indent="-334340" lvl="0" marL="1170000" rtl="0" algn="l">
              <a:spcBef>
                <a:spcPts val="0"/>
              </a:spcBef>
              <a:spcAft>
                <a:spcPts val="0"/>
              </a:spcAft>
              <a:buSzPct val="100000"/>
              <a:buChar char="●"/>
            </a:pPr>
            <a:r>
              <a:rPr lang="zh-CN" sz="2711"/>
              <a:t>Cause of Death</a:t>
            </a:r>
            <a:endParaRPr sz="2711"/>
          </a:p>
          <a:p>
            <a:pPr indent="-334340" lvl="0" marL="1170000" rtl="0" algn="l">
              <a:spcBef>
                <a:spcPts val="0"/>
              </a:spcBef>
              <a:spcAft>
                <a:spcPts val="0"/>
              </a:spcAft>
              <a:buSzPct val="100000"/>
              <a:buChar char="●"/>
            </a:pPr>
            <a:r>
              <a:rPr lang="zh-CN" sz="2711"/>
              <a:t>Migration Route</a:t>
            </a:r>
            <a:endParaRPr sz="2711"/>
          </a:p>
          <a:p>
            <a:pPr indent="-334340" lvl="0" marL="1170000" rtl="0" algn="l">
              <a:spcBef>
                <a:spcPts val="0"/>
              </a:spcBef>
              <a:spcAft>
                <a:spcPts val="0"/>
              </a:spcAft>
              <a:buSzPct val="100000"/>
              <a:buChar char="●"/>
            </a:pPr>
            <a:r>
              <a:rPr lang="zh-CN" sz="2711"/>
              <a:t>Origin vs Incident</a:t>
            </a:r>
            <a:endParaRPr sz="2711"/>
          </a:p>
          <a:p>
            <a:pPr indent="-334340" lvl="0" marL="1170000" rtl="0" algn="l">
              <a:spcBef>
                <a:spcPts val="0"/>
              </a:spcBef>
              <a:spcAft>
                <a:spcPts val="0"/>
              </a:spcAft>
              <a:buSzPct val="100000"/>
              <a:buChar char="●"/>
            </a:pPr>
            <a:r>
              <a:rPr lang="zh-CN" sz="2711"/>
              <a:t>Region of Incident</a:t>
            </a:r>
            <a:endParaRPr sz="271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00" y="539725"/>
            <a:ext cx="8520600" cy="721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Contents</a:t>
            </a:r>
            <a:endParaRPr/>
          </a:p>
        </p:txBody>
      </p:sp>
      <p:sp>
        <p:nvSpPr>
          <p:cNvPr id="71" name="Google Shape;71;p14"/>
          <p:cNvSpPr txBox="1"/>
          <p:nvPr>
            <p:ph type="title"/>
          </p:nvPr>
        </p:nvSpPr>
        <p:spPr>
          <a:xfrm>
            <a:off x="311700" y="1199125"/>
            <a:ext cx="8520600" cy="1696500"/>
          </a:xfrm>
          <a:prstGeom prst="rect">
            <a:avLst/>
          </a:prstGeom>
        </p:spPr>
        <p:txBody>
          <a:bodyPr anchorCtr="0" anchor="t" bIns="91425" lIns="91425" spcFirstLastPara="1" rIns="91425" wrap="square" tIns="91425">
            <a:normAutofit fontScale="90000"/>
          </a:bodyPr>
          <a:lstStyle/>
          <a:p>
            <a:pPr indent="-334940" lvl="0" marL="450000" marR="0" rtl="0" algn="l">
              <a:lnSpc>
                <a:spcPct val="150000"/>
              </a:lnSpc>
              <a:spcBef>
                <a:spcPts val="0"/>
              </a:spcBef>
              <a:spcAft>
                <a:spcPts val="0"/>
              </a:spcAft>
              <a:buSzPct val="100000"/>
              <a:buChar char="●"/>
            </a:pPr>
            <a:r>
              <a:rPr lang="zh-CN" sz="2711"/>
              <a:t>Data Description &amp; Data Sources</a:t>
            </a:r>
            <a:endParaRPr sz="2711"/>
          </a:p>
          <a:p>
            <a:pPr indent="-334940" lvl="0" marL="450000" marR="0" rtl="0" algn="l">
              <a:lnSpc>
                <a:spcPct val="150000"/>
              </a:lnSpc>
              <a:spcBef>
                <a:spcPts val="0"/>
              </a:spcBef>
              <a:spcAft>
                <a:spcPts val="0"/>
              </a:spcAft>
              <a:buSzPct val="100000"/>
              <a:buChar char="●"/>
            </a:pPr>
            <a:r>
              <a:rPr lang="zh-CN" sz="2711"/>
              <a:t>Dashboards Analysis</a:t>
            </a:r>
            <a:endParaRPr sz="2711"/>
          </a:p>
          <a:p>
            <a:pPr indent="-334940" lvl="0" marL="450000" marR="0" rtl="0" algn="l">
              <a:lnSpc>
                <a:spcPct val="150000"/>
              </a:lnSpc>
              <a:spcBef>
                <a:spcPts val="0"/>
              </a:spcBef>
              <a:spcAft>
                <a:spcPts val="0"/>
              </a:spcAft>
              <a:buSzPct val="100000"/>
              <a:buChar char="●"/>
            </a:pPr>
            <a:r>
              <a:rPr lang="zh-CN" sz="2711"/>
              <a:t>Story Interpretation</a:t>
            </a:r>
            <a:endParaRPr sz="2711"/>
          </a:p>
          <a:p>
            <a:pPr indent="-334940" lvl="0" marL="450000" marR="0" rtl="0" algn="l">
              <a:lnSpc>
                <a:spcPct val="150000"/>
              </a:lnSpc>
              <a:spcBef>
                <a:spcPts val="0"/>
              </a:spcBef>
              <a:spcAft>
                <a:spcPts val="0"/>
              </a:spcAft>
              <a:buSzPct val="100000"/>
              <a:buChar char="●"/>
            </a:pPr>
            <a:r>
              <a:rPr lang="zh-CN" sz="2711"/>
              <a:t>Recommendations</a:t>
            </a:r>
            <a:endParaRPr sz="2711"/>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Dashboard 3</a:t>
            </a:r>
            <a:endParaRPr/>
          </a:p>
        </p:txBody>
      </p:sp>
      <p:sp>
        <p:nvSpPr>
          <p:cNvPr id="200" name="Google Shape;200;p32"/>
          <p:cNvSpPr txBox="1"/>
          <p:nvPr>
            <p:ph idx="2" type="body"/>
          </p:nvPr>
        </p:nvSpPr>
        <p:spPr>
          <a:xfrm>
            <a:off x="6180550" y="1319675"/>
            <a:ext cx="2700000" cy="707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zh-CN" sz="1225"/>
              <a:t>One Filter:</a:t>
            </a:r>
            <a:endParaRPr sz="1225"/>
          </a:p>
          <a:p>
            <a:pPr indent="-167787" lvl="0" marL="269999" rtl="0" algn="l">
              <a:lnSpc>
                <a:spcPct val="100000"/>
              </a:lnSpc>
              <a:spcBef>
                <a:spcPts val="0"/>
              </a:spcBef>
              <a:spcAft>
                <a:spcPts val="0"/>
              </a:spcAft>
              <a:buSzPts val="1225"/>
              <a:buChar char="●"/>
            </a:pPr>
            <a:r>
              <a:rPr lang="zh-CN" sz="1225"/>
              <a:t>Incident Year, as selecting different year ranges, the left three sheets will change. </a:t>
            </a:r>
            <a:endParaRPr sz="1225"/>
          </a:p>
          <a:p>
            <a:pPr indent="0" lvl="0" marL="0" rtl="0" algn="l">
              <a:lnSpc>
                <a:spcPct val="100000"/>
              </a:lnSpc>
              <a:spcBef>
                <a:spcPts val="0"/>
              </a:spcBef>
              <a:spcAft>
                <a:spcPts val="0"/>
              </a:spcAft>
              <a:buNone/>
            </a:pPr>
            <a:r>
              <a:t/>
            </a:r>
            <a:endParaRPr sz="1225"/>
          </a:p>
          <a:p>
            <a:pPr indent="0" lvl="0" marL="0" rtl="0" algn="l">
              <a:lnSpc>
                <a:spcPct val="100000"/>
              </a:lnSpc>
              <a:spcBef>
                <a:spcPts val="0"/>
              </a:spcBef>
              <a:spcAft>
                <a:spcPts val="0"/>
              </a:spcAft>
              <a:buNone/>
            </a:pPr>
            <a:r>
              <a:rPr lang="zh-CN" sz="1225"/>
              <a:t>Three Parameters: </a:t>
            </a:r>
            <a:endParaRPr sz="1225"/>
          </a:p>
          <a:p>
            <a:pPr indent="-167787" lvl="0" marL="269999" marR="0" rtl="0" algn="l">
              <a:lnSpc>
                <a:spcPct val="100000"/>
              </a:lnSpc>
              <a:spcBef>
                <a:spcPts val="0"/>
              </a:spcBef>
              <a:spcAft>
                <a:spcPts val="0"/>
              </a:spcAft>
              <a:buSzPts val="1225"/>
              <a:buChar char="●"/>
            </a:pPr>
            <a:r>
              <a:rPr lang="zh-CN" sz="1225"/>
              <a:t>Top N of Migration Route</a:t>
            </a:r>
            <a:endParaRPr sz="1225"/>
          </a:p>
          <a:p>
            <a:pPr indent="-167787" lvl="0" marL="269999" marR="0" rtl="0" algn="l">
              <a:lnSpc>
                <a:spcPct val="100000"/>
              </a:lnSpc>
              <a:spcBef>
                <a:spcPts val="0"/>
              </a:spcBef>
              <a:spcAft>
                <a:spcPts val="0"/>
              </a:spcAft>
              <a:buSzPts val="1225"/>
              <a:buChar char="●"/>
            </a:pPr>
            <a:r>
              <a:rPr lang="zh-CN" sz="1225"/>
              <a:t>Top N of Number of Region of Incident</a:t>
            </a:r>
            <a:endParaRPr sz="1225"/>
          </a:p>
          <a:p>
            <a:pPr indent="-167787" lvl="0" marL="269999" marR="0" rtl="0" algn="l">
              <a:lnSpc>
                <a:spcPct val="100000"/>
              </a:lnSpc>
              <a:spcBef>
                <a:spcPts val="0"/>
              </a:spcBef>
              <a:spcAft>
                <a:spcPts val="0"/>
              </a:spcAft>
              <a:buSzPts val="1225"/>
              <a:buChar char="●"/>
            </a:pPr>
            <a:r>
              <a:rPr lang="zh-CN" sz="1225"/>
              <a:t>Top N of Number of Region of Origin</a:t>
            </a:r>
            <a:endParaRPr sz="1225"/>
          </a:p>
          <a:p>
            <a:pPr indent="0" lvl="0" marL="0" rtl="0" algn="l">
              <a:lnSpc>
                <a:spcPct val="100000"/>
              </a:lnSpc>
              <a:spcBef>
                <a:spcPts val="0"/>
              </a:spcBef>
              <a:spcAft>
                <a:spcPts val="0"/>
              </a:spcAft>
              <a:buNone/>
            </a:pPr>
            <a:r>
              <a:t/>
            </a:r>
            <a:endParaRPr sz="1225"/>
          </a:p>
          <a:p>
            <a:pPr indent="0" lvl="0" marL="0" rtl="0" algn="l">
              <a:lnSpc>
                <a:spcPct val="100000"/>
              </a:lnSpc>
              <a:spcBef>
                <a:spcPts val="0"/>
              </a:spcBef>
              <a:spcAft>
                <a:spcPts val="0"/>
              </a:spcAft>
              <a:buNone/>
            </a:pPr>
            <a:r>
              <a:rPr lang="zh-CN" sz="1225"/>
              <a:t>One Dashboard Action:</a:t>
            </a:r>
            <a:endParaRPr sz="1225"/>
          </a:p>
          <a:p>
            <a:pPr indent="-167787" lvl="0" marL="269999" marR="0" rtl="0" algn="l">
              <a:lnSpc>
                <a:spcPct val="100000"/>
              </a:lnSpc>
              <a:spcBef>
                <a:spcPts val="0"/>
              </a:spcBef>
              <a:spcAft>
                <a:spcPts val="0"/>
              </a:spcAft>
              <a:buSzPts val="1225"/>
              <a:buChar char="●"/>
            </a:pPr>
            <a:r>
              <a:rPr lang="zh-CN" sz="1225"/>
              <a:t>Hyperlink, as clicking circles on the map in the Top N of Region of Incident Map, the web page will show its locations on Google Map. </a:t>
            </a:r>
            <a:endParaRPr sz="1225"/>
          </a:p>
          <a:p>
            <a:pPr indent="0" lvl="0" marL="0" rtl="0" algn="l">
              <a:lnSpc>
                <a:spcPct val="100000"/>
              </a:lnSpc>
              <a:spcBef>
                <a:spcPts val="0"/>
              </a:spcBef>
              <a:spcAft>
                <a:spcPts val="1200"/>
              </a:spcAft>
              <a:buNone/>
            </a:pPr>
            <a:r>
              <a:t/>
            </a:r>
            <a:endParaRPr sz="1225"/>
          </a:p>
        </p:txBody>
      </p:sp>
      <p:pic>
        <p:nvPicPr>
          <p:cNvPr id="201" name="Google Shape;201;p32"/>
          <p:cNvPicPr preferRelativeResize="0"/>
          <p:nvPr/>
        </p:nvPicPr>
        <p:blipFill>
          <a:blip r:embed="rId3">
            <a:alphaModFix/>
          </a:blip>
          <a:stretch>
            <a:fillRect/>
          </a:stretch>
        </p:blipFill>
        <p:spPr>
          <a:xfrm>
            <a:off x="152400" y="1277025"/>
            <a:ext cx="5932826" cy="370801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Cause of Death</a:t>
            </a:r>
            <a:endParaRPr/>
          </a:p>
        </p:txBody>
      </p:sp>
      <p:sp>
        <p:nvSpPr>
          <p:cNvPr id="207" name="Google Shape;207;p33"/>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08" name="Google Shape;208;p33"/>
          <p:cNvSpPr txBox="1"/>
          <p:nvPr>
            <p:ph idx="2" type="body"/>
          </p:nvPr>
        </p:nvSpPr>
        <p:spPr>
          <a:xfrm>
            <a:off x="4832400" y="1475250"/>
            <a:ext cx="4130700" cy="3532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CN" sz="1700"/>
              <a:t>From 2014 to now, under the limitation of parameter “Top N of Cause of Death,” we found that two of the most frequent cause of death is Mixed or unknown and Drowning. As we can see from the picture, the size of the bar is determined by the number of causes of death. From 2014 to 2018, Mixed or unknown kept the position of the most cause. From 2018 to now, drowning has become the most common one. </a:t>
            </a:r>
            <a:endParaRPr sz="1800"/>
          </a:p>
        </p:txBody>
      </p:sp>
      <p:pic>
        <p:nvPicPr>
          <p:cNvPr id="209" name="Google Shape;209;p33"/>
          <p:cNvPicPr preferRelativeResize="0"/>
          <p:nvPr/>
        </p:nvPicPr>
        <p:blipFill>
          <a:blip r:embed="rId3">
            <a:alphaModFix/>
          </a:blip>
          <a:stretch>
            <a:fillRect/>
          </a:stretch>
        </p:blipFill>
        <p:spPr>
          <a:xfrm>
            <a:off x="81450" y="1345430"/>
            <a:ext cx="4663451" cy="372151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Migration Route</a:t>
            </a:r>
            <a:endParaRPr/>
          </a:p>
        </p:txBody>
      </p:sp>
      <p:sp>
        <p:nvSpPr>
          <p:cNvPr id="215" name="Google Shape;215;p34"/>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16" name="Google Shape;216;p34"/>
          <p:cNvSpPr txBox="1"/>
          <p:nvPr>
            <p:ph idx="2" type="body"/>
          </p:nvPr>
        </p:nvSpPr>
        <p:spPr>
          <a:xfrm>
            <a:off x="4832400" y="1475250"/>
            <a:ext cx="4229100" cy="35325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zh-CN" sz="1700"/>
              <a:t>Under the limitation of the parameter “Top N of Migration Route” we found some routes that occurred incidents most frequently. US-Mexico border crossing is the most frequent one; the number of this route is 3,392, which is more than other routes. The second is the Sahara Desert crossing, of which the number is 2,064. The Central Mediterranean route is the third, of which the number is 1,106. The fourth is the Afghanistan to Iran route, with the number of 1,099. </a:t>
            </a:r>
            <a:endParaRPr sz="1800"/>
          </a:p>
        </p:txBody>
      </p:sp>
      <p:pic>
        <p:nvPicPr>
          <p:cNvPr id="217" name="Google Shape;217;p34"/>
          <p:cNvPicPr preferRelativeResize="0"/>
          <p:nvPr/>
        </p:nvPicPr>
        <p:blipFill>
          <a:blip r:embed="rId3">
            <a:alphaModFix/>
          </a:blip>
          <a:stretch>
            <a:fillRect/>
          </a:stretch>
        </p:blipFill>
        <p:spPr>
          <a:xfrm>
            <a:off x="81450" y="1355650"/>
            <a:ext cx="4550150" cy="37191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Region of Origin vs Region of Incident</a:t>
            </a:r>
            <a:endParaRPr/>
          </a:p>
        </p:txBody>
      </p:sp>
      <p:sp>
        <p:nvSpPr>
          <p:cNvPr id="223" name="Google Shape;223;p3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24" name="Google Shape;224;p35"/>
          <p:cNvSpPr txBox="1"/>
          <p:nvPr>
            <p:ph idx="2" type="body"/>
          </p:nvPr>
        </p:nvSpPr>
        <p:spPr>
          <a:xfrm>
            <a:off x="4839400" y="1475250"/>
            <a:ext cx="4243800" cy="35325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1200"/>
              </a:spcAft>
              <a:buNone/>
            </a:pPr>
            <a:r>
              <a:rPr lang="zh-CN" sz="1800"/>
              <a:t>Under the limitation of the parameters “Top N of Number of Region of Origin” and "Top N of Number of Region of Incident," we found the most frequent origin region is Central America, which has the two most frequent incidents regions are North America and Central America. The second frequent origin region is Latin America, and the condition of incident regions is the same as the above. The number in Central America is 1,616, which is located at the position of rank one of the number of regions of incidents. The next frequent origin region is Southern Asia, which has the matched incidents region of Southern Asia with a number of 1,581. </a:t>
            </a:r>
            <a:endParaRPr sz="1800"/>
          </a:p>
        </p:txBody>
      </p:sp>
      <p:pic>
        <p:nvPicPr>
          <p:cNvPr id="225" name="Google Shape;225;p35"/>
          <p:cNvPicPr preferRelativeResize="0"/>
          <p:nvPr/>
        </p:nvPicPr>
        <p:blipFill rotWithShape="1">
          <a:blip r:embed="rId3">
            <a:alphaModFix/>
          </a:blip>
          <a:srcRect b="0" l="0" r="0" t="0"/>
          <a:stretch/>
        </p:blipFill>
        <p:spPr>
          <a:xfrm>
            <a:off x="81175" y="1361525"/>
            <a:ext cx="4460951" cy="364623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Map Analysis - </a:t>
            </a:r>
            <a:r>
              <a:rPr lang="zh-CN"/>
              <a:t>Region of Incident</a:t>
            </a:r>
            <a:endParaRPr/>
          </a:p>
        </p:txBody>
      </p:sp>
      <p:pic>
        <p:nvPicPr>
          <p:cNvPr id="231" name="Google Shape;231;p36"/>
          <p:cNvPicPr preferRelativeResize="0"/>
          <p:nvPr/>
        </p:nvPicPr>
        <p:blipFill>
          <a:blip r:embed="rId3">
            <a:alphaModFix/>
          </a:blip>
          <a:stretch>
            <a:fillRect/>
          </a:stretch>
        </p:blipFill>
        <p:spPr>
          <a:xfrm>
            <a:off x="444024" y="1360975"/>
            <a:ext cx="3927649" cy="2721850"/>
          </a:xfrm>
          <a:prstGeom prst="rect">
            <a:avLst/>
          </a:prstGeom>
          <a:noFill/>
          <a:ln>
            <a:noFill/>
          </a:ln>
        </p:spPr>
      </p:pic>
      <p:pic>
        <p:nvPicPr>
          <p:cNvPr id="232" name="Google Shape;232;p36"/>
          <p:cNvPicPr preferRelativeResize="0"/>
          <p:nvPr/>
        </p:nvPicPr>
        <p:blipFill>
          <a:blip r:embed="rId4">
            <a:alphaModFix/>
          </a:blip>
          <a:stretch>
            <a:fillRect/>
          </a:stretch>
        </p:blipFill>
        <p:spPr>
          <a:xfrm>
            <a:off x="4524074" y="1360975"/>
            <a:ext cx="4120051" cy="2855200"/>
          </a:xfrm>
          <a:prstGeom prst="rect">
            <a:avLst/>
          </a:prstGeom>
          <a:noFill/>
          <a:ln>
            <a:noFill/>
          </a:ln>
        </p:spPr>
      </p:pic>
      <p:sp>
        <p:nvSpPr>
          <p:cNvPr id="233" name="Google Shape;233;p36"/>
          <p:cNvSpPr txBox="1"/>
          <p:nvPr>
            <p:ph idx="2" type="body"/>
          </p:nvPr>
        </p:nvSpPr>
        <p:spPr>
          <a:xfrm>
            <a:off x="518400" y="4216175"/>
            <a:ext cx="8107200" cy="707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zh-CN" sz="1225"/>
              <a:t>The map shows the parameters "Top N of Number of Region of Incident," the size of the circle is determined by the number of incidents in different regions. As clicking one of the circles on the map, the webpage area will show its Google Map profile.</a:t>
            </a:r>
            <a:endParaRPr sz="1225"/>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7"/>
          <p:cNvSpPr txBox="1"/>
          <p:nvPr>
            <p:ph type="title"/>
          </p:nvPr>
        </p:nvSpPr>
        <p:spPr>
          <a:xfrm>
            <a:off x="764100" y="1493150"/>
            <a:ext cx="7615800" cy="1244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zh-CN" sz="4000"/>
              <a:t>Story Interpretation</a:t>
            </a:r>
            <a:endParaRPr sz="4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S</a:t>
            </a:r>
            <a:r>
              <a:rPr lang="zh-CN"/>
              <a:t>tory Interpretation</a:t>
            </a:r>
            <a:endParaRPr/>
          </a:p>
        </p:txBody>
      </p:sp>
      <p:sp>
        <p:nvSpPr>
          <p:cNvPr id="244" name="Google Shape;244;p38"/>
          <p:cNvSpPr txBox="1"/>
          <p:nvPr>
            <p:ph idx="2" type="body"/>
          </p:nvPr>
        </p:nvSpPr>
        <p:spPr>
          <a:xfrm>
            <a:off x="311725" y="1475250"/>
            <a:ext cx="8651400" cy="3361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CN" sz="1800"/>
              <a:t>The Story contains four Datashboard (Two of them are quite same. </a:t>
            </a:r>
            <a:r>
              <a:rPr lang="zh-CN" sz="1800"/>
              <a:t>The first Dashboard 1 does not have worksheet filtering and the second Dashboard 1 can filter different charts based on filters</a:t>
            </a:r>
            <a:r>
              <a:rPr lang="zh-CN" sz="1800"/>
              <a:t>).</a:t>
            </a:r>
            <a:endParaRPr sz="1800"/>
          </a:p>
          <a:p>
            <a:pPr indent="0" lvl="0" marL="457200" rtl="0" algn="l">
              <a:spcBef>
                <a:spcPts val="1200"/>
              </a:spcBef>
              <a:spcAft>
                <a:spcPts val="0"/>
              </a:spcAft>
              <a:buNone/>
            </a:pPr>
            <a:r>
              <a:t/>
            </a:r>
            <a:endParaRPr sz="1800"/>
          </a:p>
          <a:p>
            <a:pPr indent="-342900" lvl="0" marL="457200" rtl="0" algn="l">
              <a:spcBef>
                <a:spcPts val="1200"/>
              </a:spcBef>
              <a:spcAft>
                <a:spcPts val="0"/>
              </a:spcAft>
              <a:buSzPts val="1800"/>
              <a:buChar char="●"/>
            </a:pPr>
            <a:r>
              <a:rPr lang="zh-CN" sz="1800"/>
              <a:t>The first dashboard (Two of the Dashboard 1) mainly based on the year.</a:t>
            </a:r>
            <a:endParaRPr sz="1800"/>
          </a:p>
          <a:p>
            <a:pPr indent="-342900" lvl="0" marL="457200" rtl="0" algn="l">
              <a:spcBef>
                <a:spcPts val="0"/>
              </a:spcBef>
              <a:spcAft>
                <a:spcPts val="0"/>
              </a:spcAft>
              <a:buSzPts val="1800"/>
              <a:buChar char="●"/>
            </a:pPr>
            <a:r>
              <a:rPr lang="zh-CN" sz="1800"/>
              <a:t>The second dashboard mainly </a:t>
            </a:r>
            <a:r>
              <a:rPr lang="zh-CN" sz="1800"/>
              <a:t>base mainly based on the number of people (Women, Men and Children), and evidences (Dead and Survivors)</a:t>
            </a:r>
            <a:endParaRPr sz="1800"/>
          </a:p>
          <a:p>
            <a:pPr indent="-342900" lvl="0" marL="457200" rtl="0" algn="l">
              <a:spcBef>
                <a:spcPts val="0"/>
              </a:spcBef>
              <a:spcAft>
                <a:spcPts val="0"/>
              </a:spcAft>
              <a:buSzPts val="1800"/>
              <a:buChar char="●"/>
            </a:pPr>
            <a:r>
              <a:rPr lang="zh-CN" sz="1800"/>
              <a:t>The last dashboard mianly based on the migration route.</a:t>
            </a: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9"/>
          <p:cNvSpPr txBox="1"/>
          <p:nvPr>
            <p:ph type="title"/>
          </p:nvPr>
        </p:nvSpPr>
        <p:spPr>
          <a:xfrm>
            <a:off x="764100" y="1493150"/>
            <a:ext cx="7615800" cy="1244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zh-CN" sz="4000"/>
              <a:t>Recommendations</a:t>
            </a:r>
            <a:endParaRPr sz="4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Recommendations</a:t>
            </a:r>
            <a:endParaRPr/>
          </a:p>
        </p:txBody>
      </p:sp>
      <p:sp>
        <p:nvSpPr>
          <p:cNvPr id="255" name="Google Shape;255;p40"/>
          <p:cNvSpPr txBox="1"/>
          <p:nvPr>
            <p:ph idx="2" type="body"/>
          </p:nvPr>
        </p:nvSpPr>
        <p:spPr>
          <a:xfrm>
            <a:off x="311725" y="1780050"/>
            <a:ext cx="8651400" cy="2539200"/>
          </a:xfrm>
          <a:prstGeom prst="rect">
            <a:avLst/>
          </a:prstGeom>
        </p:spPr>
        <p:txBody>
          <a:bodyPr anchorCtr="0" anchor="t" bIns="91425" lIns="91425" spcFirstLastPara="1" rIns="91425" wrap="square" tIns="91425">
            <a:normAutofit/>
          </a:bodyPr>
          <a:lstStyle/>
          <a:p>
            <a:pPr indent="-320675" lvl="0" marL="457200" rtl="0" algn="l">
              <a:spcBef>
                <a:spcPts val="0"/>
              </a:spcBef>
              <a:spcAft>
                <a:spcPts val="0"/>
              </a:spcAft>
              <a:buSzPts val="1450"/>
              <a:buChar char="●"/>
            </a:pPr>
            <a:r>
              <a:rPr lang="zh-CN" sz="1800"/>
              <a:t>According to our research, we found that there are three routes that have a higher possibility of causing death. </a:t>
            </a:r>
            <a:endParaRPr sz="1800"/>
          </a:p>
          <a:p>
            <a:pPr indent="-320675" lvl="0" marL="457200" rtl="0" algn="l">
              <a:spcBef>
                <a:spcPts val="0"/>
              </a:spcBef>
              <a:spcAft>
                <a:spcPts val="0"/>
              </a:spcAft>
              <a:buSzPts val="1450"/>
              <a:buChar char="●"/>
            </a:pPr>
            <a:r>
              <a:rPr lang="zh-CN" sz="1800"/>
              <a:t>They are </a:t>
            </a:r>
            <a:r>
              <a:rPr b="1" lang="zh-CN" sz="1800"/>
              <a:t>the US-Mexico border crossing, the Sahara Desert crossing, and the Central Mediterranean</a:t>
            </a:r>
            <a:r>
              <a:rPr lang="zh-CN" sz="1800"/>
              <a:t>. </a:t>
            </a:r>
            <a:endParaRPr sz="1800"/>
          </a:p>
          <a:p>
            <a:pPr indent="-320675" lvl="0" marL="457200" rtl="0" algn="l">
              <a:spcBef>
                <a:spcPts val="0"/>
              </a:spcBef>
              <a:spcAft>
                <a:spcPts val="0"/>
              </a:spcAft>
              <a:buSzPts val="1450"/>
              <a:buChar char="●"/>
            </a:pPr>
            <a:r>
              <a:rPr lang="zh-CN" sz="1800"/>
              <a:t>What’s more, the most frequent reason for death is </a:t>
            </a:r>
            <a:r>
              <a:rPr b="1" lang="zh-CN" sz="1800"/>
              <a:t>drowning. </a:t>
            </a:r>
            <a:endParaRPr b="1" sz="1800"/>
          </a:p>
          <a:p>
            <a:pPr indent="-320675" lvl="0" marL="457200" rtl="0" algn="l">
              <a:spcBef>
                <a:spcPts val="0"/>
              </a:spcBef>
              <a:spcAft>
                <a:spcPts val="0"/>
              </a:spcAft>
              <a:buSzPts val="1450"/>
              <a:buChar char="●"/>
            </a:pPr>
            <a:r>
              <a:rPr lang="zh-CN" sz="1800"/>
              <a:t>Therefore, we suggest that scholars should pay more attention to these routes and their regions and the drowning to conduct research. </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764100" y="1493150"/>
            <a:ext cx="7615800" cy="1244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zh-CN" sz="4000"/>
              <a:t>Data Description &amp; Data Sources</a:t>
            </a:r>
            <a:endParaRPr sz="4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Data Description</a:t>
            </a:r>
            <a:r>
              <a:rPr lang="zh-CN"/>
              <a:t> &amp; Data Sources</a:t>
            </a:r>
            <a:endParaRPr/>
          </a:p>
        </p:txBody>
      </p:sp>
      <p:sp>
        <p:nvSpPr>
          <p:cNvPr id="82" name="Google Shape;82;p16"/>
          <p:cNvSpPr txBox="1"/>
          <p:nvPr>
            <p:ph idx="2" type="body"/>
          </p:nvPr>
        </p:nvSpPr>
        <p:spPr>
          <a:xfrm>
            <a:off x="311725" y="1475250"/>
            <a:ext cx="8651400" cy="3361500"/>
          </a:xfrm>
          <a:prstGeom prst="rect">
            <a:avLst/>
          </a:prstGeom>
        </p:spPr>
        <p:txBody>
          <a:bodyPr anchorCtr="0" anchor="t" bIns="91425" lIns="91425" spcFirstLastPara="1" rIns="91425" wrap="square" tIns="91425">
            <a:normAutofit fontScale="92500" lnSpcReduction="20000"/>
          </a:bodyPr>
          <a:lstStyle/>
          <a:p>
            <a:pPr indent="0" lvl="0" marL="0" rtl="0" algn="l">
              <a:lnSpc>
                <a:spcPct val="115000"/>
              </a:lnSpc>
              <a:spcBef>
                <a:spcPts val="0"/>
              </a:spcBef>
              <a:spcAft>
                <a:spcPts val="0"/>
              </a:spcAft>
              <a:buNone/>
            </a:pPr>
            <a:r>
              <a:rPr b="1" lang="zh-CN" sz="1800"/>
              <a:t>Data Description</a:t>
            </a:r>
            <a:endParaRPr b="1" sz="1800"/>
          </a:p>
          <a:p>
            <a:pPr indent="-255384" lvl="0" marL="360000" rtl="0" algn="l">
              <a:spcBef>
                <a:spcPts val="1200"/>
              </a:spcBef>
              <a:spcAft>
                <a:spcPts val="0"/>
              </a:spcAft>
              <a:buSzPct val="72222"/>
              <a:buChar char="●"/>
            </a:pPr>
            <a:r>
              <a:rPr b="1" i="1" lang="zh-CN" sz="1800"/>
              <a:t>Theme:</a:t>
            </a:r>
            <a:r>
              <a:rPr b="1" lang="zh-CN" sz="1800"/>
              <a:t> Global Missing Migrants Dataset</a:t>
            </a:r>
            <a:r>
              <a:rPr lang="zh-CN" sz="1800"/>
              <a:t> – </a:t>
            </a:r>
            <a:r>
              <a:rPr lang="zh-CN" sz="1516">
                <a:solidFill>
                  <a:srgbClr val="5F6368"/>
                </a:solidFill>
                <a:highlight>
                  <a:srgbClr val="FFFFFF"/>
                </a:highlight>
                <a:latin typeface="Arial"/>
                <a:ea typeface="Arial"/>
                <a:cs typeface="Arial"/>
                <a:sym typeface="Arial"/>
              </a:rPr>
              <a:t>Understanding Missing Migrants and Their Tragic Journeys</a:t>
            </a:r>
            <a:endParaRPr sz="1516">
              <a:solidFill>
                <a:srgbClr val="5F6368"/>
              </a:solidFill>
              <a:highlight>
                <a:srgbClr val="FFFFFF"/>
              </a:highlight>
              <a:latin typeface="Arial"/>
              <a:ea typeface="Arial"/>
              <a:cs typeface="Arial"/>
              <a:sym typeface="Arial"/>
            </a:endParaRPr>
          </a:p>
          <a:p>
            <a:pPr indent="-255384" lvl="0" marL="360000" marR="0" rtl="0" algn="l">
              <a:lnSpc>
                <a:spcPct val="115000"/>
              </a:lnSpc>
              <a:spcBef>
                <a:spcPts val="0"/>
              </a:spcBef>
              <a:spcAft>
                <a:spcPts val="0"/>
              </a:spcAft>
              <a:buSzPct val="72222"/>
              <a:buChar char="●"/>
            </a:pPr>
            <a:r>
              <a:rPr b="1" i="1" lang="zh-CN" sz="1800"/>
              <a:t>Description:</a:t>
            </a:r>
            <a:r>
              <a:rPr lang="zh-CN">
                <a:solidFill>
                  <a:srgbClr val="5F6368"/>
                </a:solidFill>
                <a:highlight>
                  <a:srgbClr val="FFFFFF"/>
                </a:highlight>
                <a:latin typeface="Arial"/>
                <a:ea typeface="Arial"/>
                <a:cs typeface="Arial"/>
                <a:sym typeface="Arial"/>
              </a:rPr>
              <a:t> </a:t>
            </a:r>
            <a:r>
              <a:rPr lang="zh-CN" sz="1500">
                <a:solidFill>
                  <a:srgbClr val="5F6368"/>
                </a:solidFill>
                <a:highlight>
                  <a:srgbClr val="FFFFFF"/>
                </a:highlight>
                <a:latin typeface="Arial"/>
                <a:ea typeface="Arial"/>
                <a:cs typeface="Arial"/>
                <a:sym typeface="Arial"/>
              </a:rPr>
              <a:t>This dataset provides a comprehensive </a:t>
            </a:r>
            <a:r>
              <a:rPr b="1" lang="zh-CN" sz="1500">
                <a:solidFill>
                  <a:srgbClr val="5F6368"/>
                </a:solidFill>
                <a:highlight>
                  <a:srgbClr val="FFFFFF"/>
                </a:highlight>
                <a:latin typeface="Arial"/>
                <a:ea typeface="Arial"/>
                <a:cs typeface="Arial"/>
                <a:sym typeface="Arial"/>
              </a:rPr>
              <a:t>record of missing migrants and their tragic journeys</a:t>
            </a:r>
            <a:r>
              <a:rPr lang="zh-CN" sz="1500">
                <a:solidFill>
                  <a:srgbClr val="5F6368"/>
                </a:solidFill>
                <a:highlight>
                  <a:srgbClr val="FFFFFF"/>
                </a:highlight>
                <a:latin typeface="Arial"/>
                <a:ea typeface="Arial"/>
                <a:cs typeface="Arial"/>
                <a:sym typeface="Arial"/>
              </a:rPr>
              <a:t> </a:t>
            </a:r>
            <a:r>
              <a:rPr b="1" lang="zh-CN" sz="1500">
                <a:solidFill>
                  <a:srgbClr val="5F6368"/>
                </a:solidFill>
                <a:highlight>
                  <a:srgbClr val="FFFFFF"/>
                </a:highlight>
                <a:latin typeface="Arial"/>
                <a:ea typeface="Arial"/>
                <a:cs typeface="Arial"/>
                <a:sym typeface="Arial"/>
              </a:rPr>
              <a:t>towards international destinations</a:t>
            </a:r>
            <a:r>
              <a:rPr lang="zh-CN" sz="1500">
                <a:solidFill>
                  <a:srgbClr val="5F6368"/>
                </a:solidFill>
                <a:highlight>
                  <a:srgbClr val="FFFFFF"/>
                </a:highlight>
                <a:latin typeface="Arial"/>
                <a:ea typeface="Arial"/>
                <a:cs typeface="Arial"/>
                <a:sym typeface="Arial"/>
              </a:rPr>
              <a:t> , collected by the Missing Migrants Project, an initiative implemented by the International Organization for Migration (IOM) since 2014. The dataset documents deaths and disappearances, shedding light on the challenges migrants face during their journeys. Please note that due to the complexities of data collection, the figures presented are likely an undercount. The dataset serves as a tribute to the individuals who lost their lives, as well as the families and communities impacted by their absence.</a:t>
            </a:r>
            <a:endParaRPr sz="1500"/>
          </a:p>
          <a:p>
            <a:pPr indent="0" lvl="0" marL="0" rtl="0" algn="l">
              <a:spcBef>
                <a:spcPts val="1200"/>
              </a:spcBef>
              <a:spcAft>
                <a:spcPts val="0"/>
              </a:spcAft>
              <a:buNone/>
            </a:pPr>
            <a:r>
              <a:rPr b="1" lang="zh-CN" sz="1800"/>
              <a:t>Data Sources </a:t>
            </a:r>
            <a:endParaRPr b="1" sz="1800"/>
          </a:p>
          <a:p>
            <a:pPr indent="-313769" lvl="0" marL="457200" rtl="0" algn="l">
              <a:spcBef>
                <a:spcPts val="1200"/>
              </a:spcBef>
              <a:spcAft>
                <a:spcPts val="0"/>
              </a:spcAft>
              <a:buSzPct val="100000"/>
              <a:buChar char="●"/>
            </a:pPr>
            <a:r>
              <a:rPr lang="zh-CN" sz="1450" u="sng">
                <a:solidFill>
                  <a:schemeClr val="hlink"/>
                </a:solidFill>
                <a:hlinkClick r:id="rId3"/>
              </a:rPr>
              <a:t>https://www.kaggle.com/datasets/nelgiriyewithana/global-missing-migrants-dataset</a:t>
            </a:r>
            <a:endParaRPr sz="145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987600" y="1531375"/>
            <a:ext cx="7168800" cy="1244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zh-CN" sz="4000"/>
              <a:t>Dashboard Analysis</a:t>
            </a:r>
            <a:endParaRPr sz="4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1" name="Shape 91"/>
        <p:cNvGrpSpPr/>
        <p:nvPr/>
      </p:nvGrpSpPr>
      <p:grpSpPr>
        <a:xfrm>
          <a:off x="0" y="0"/>
          <a:ext cx="0" cy="0"/>
          <a:chOff x="0" y="0"/>
          <a:chExt cx="0" cy="0"/>
        </a:xfrm>
      </p:grpSpPr>
      <p:sp>
        <p:nvSpPr>
          <p:cNvPr id="92" name="Google Shape;92;p18"/>
          <p:cNvSpPr txBox="1"/>
          <p:nvPr>
            <p:ph type="title"/>
          </p:nvPr>
        </p:nvSpPr>
        <p:spPr>
          <a:xfrm>
            <a:off x="311700" y="285875"/>
            <a:ext cx="8520600" cy="2392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1" lang="zh-CN"/>
              <a:t>Dashboard 1</a:t>
            </a:r>
            <a:endParaRPr b="1"/>
          </a:p>
          <a:p>
            <a:pPr indent="-9525" lvl="0" marL="809999" rtl="0" algn="l">
              <a:spcBef>
                <a:spcPts val="0"/>
              </a:spcBef>
              <a:spcAft>
                <a:spcPts val="0"/>
              </a:spcAft>
              <a:buNone/>
            </a:pPr>
            <a:r>
              <a:rPr lang="zh-CN" sz="2711"/>
              <a:t>Analysis of: </a:t>
            </a:r>
            <a:endParaRPr sz="2711"/>
          </a:p>
          <a:p>
            <a:pPr indent="-334340" lvl="0" marL="1170000" rtl="0" algn="l">
              <a:spcBef>
                <a:spcPts val="0"/>
              </a:spcBef>
              <a:spcAft>
                <a:spcPts val="0"/>
              </a:spcAft>
              <a:buSzPct val="100000"/>
              <a:buChar char="●"/>
            </a:pPr>
            <a:r>
              <a:rPr lang="zh-CN" sz="2711"/>
              <a:t>Total number of deaths and disappearances related to the year</a:t>
            </a:r>
            <a:endParaRPr sz="2711"/>
          </a:p>
          <a:p>
            <a:pPr indent="-334340" lvl="0" marL="1170000" rtl="0" algn="l">
              <a:spcBef>
                <a:spcPts val="0"/>
              </a:spcBef>
              <a:spcAft>
                <a:spcPts val="0"/>
              </a:spcAft>
              <a:buSzPct val="100000"/>
              <a:buChar char="●"/>
            </a:pPr>
            <a:r>
              <a:rPr lang="zh-CN" sz="2711"/>
              <a:t>Minimum Estimated Number of </a:t>
            </a:r>
            <a:r>
              <a:rPr lang="zh-CN" sz="2711">
                <a:solidFill>
                  <a:schemeClr val="dk1"/>
                </a:solidFill>
              </a:rPr>
              <a:t>Miss</a:t>
            </a:r>
            <a:r>
              <a:rPr lang="zh-CN" sz="2711">
                <a:solidFill>
                  <a:schemeClr val="lt1"/>
                </a:solidFill>
              </a:rPr>
              <a:t>ing</a:t>
            </a:r>
            <a:endParaRPr sz="2711">
              <a:solidFill>
                <a:schemeClr val="lt1"/>
              </a:solidFill>
            </a:endParaRPr>
          </a:p>
          <a:p>
            <a:pPr indent="-334340" lvl="0" marL="1170000" rtl="0" algn="l">
              <a:spcBef>
                <a:spcPts val="0"/>
              </a:spcBef>
              <a:spcAft>
                <a:spcPts val="0"/>
              </a:spcAft>
              <a:buSzPct val="100000"/>
              <a:buChar char="●"/>
            </a:pPr>
            <a:r>
              <a:rPr lang="zh-CN" sz="2711"/>
              <a:t>Number of Dead</a:t>
            </a:r>
            <a:endParaRPr sz="2711"/>
          </a:p>
          <a:p>
            <a:pPr indent="-334340" lvl="0" marL="1170000" rtl="0" algn="l">
              <a:spcBef>
                <a:spcPts val="0"/>
              </a:spcBef>
              <a:spcAft>
                <a:spcPts val="0"/>
              </a:spcAft>
              <a:buSzPct val="100000"/>
              <a:buChar char="●"/>
            </a:pPr>
            <a:r>
              <a:rPr lang="zh-CN" sz="2711"/>
              <a:t>Number of S</a:t>
            </a:r>
            <a:r>
              <a:rPr lang="zh-CN" sz="2711"/>
              <a:t>urvivors</a:t>
            </a:r>
            <a:endParaRPr sz="2711"/>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Dashboard 1</a:t>
            </a:r>
            <a:endParaRPr/>
          </a:p>
        </p:txBody>
      </p:sp>
      <p:sp>
        <p:nvSpPr>
          <p:cNvPr id="98" name="Google Shape;98;p19"/>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99" name="Google Shape;99;p19"/>
          <p:cNvSpPr txBox="1"/>
          <p:nvPr>
            <p:ph idx="2" type="body"/>
          </p:nvPr>
        </p:nvSpPr>
        <p:spPr>
          <a:xfrm>
            <a:off x="6027300" y="1505700"/>
            <a:ext cx="2804700" cy="35064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zh-CN"/>
              <a:t>Three filters for cause of death, region, and chart type.</a:t>
            </a:r>
            <a:endParaRPr/>
          </a:p>
          <a:p>
            <a:pPr indent="0" lvl="0" marL="0" rtl="0" algn="l">
              <a:spcBef>
                <a:spcPts val="1200"/>
              </a:spcBef>
              <a:spcAft>
                <a:spcPts val="0"/>
              </a:spcAft>
              <a:buNone/>
            </a:pPr>
            <a:r>
              <a:rPr lang="zh-CN"/>
              <a:t>One Parameter for selecting chart.</a:t>
            </a:r>
            <a:endParaRPr/>
          </a:p>
          <a:p>
            <a:pPr indent="0" lvl="0" marL="0" rtl="0" algn="l">
              <a:spcBef>
                <a:spcPts val="1200"/>
              </a:spcBef>
              <a:spcAft>
                <a:spcPts val="0"/>
              </a:spcAft>
              <a:buNone/>
            </a:pPr>
            <a:r>
              <a:rPr lang="zh-CN"/>
              <a:t>By selecting the type of cause of death and the region you want to see through the filters, you can automatically display the information you need and automatically filter out other information.</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zh-CN"/>
              <a:t>PS: Our file has two Dashboards 1. The first Dashboard 1 does not have worksheet filtering and the second Dashboard 1 (also known as Dashboard 4) can filter different charts based on filters.</a:t>
            </a:r>
            <a:endParaRPr/>
          </a:p>
        </p:txBody>
      </p:sp>
      <p:pic>
        <p:nvPicPr>
          <p:cNvPr id="100" name="Google Shape;100;p19"/>
          <p:cNvPicPr preferRelativeResize="0"/>
          <p:nvPr/>
        </p:nvPicPr>
        <p:blipFill>
          <a:blip r:embed="rId3">
            <a:alphaModFix/>
          </a:blip>
          <a:stretch>
            <a:fillRect/>
          </a:stretch>
        </p:blipFill>
        <p:spPr>
          <a:xfrm>
            <a:off x="106425" y="1505700"/>
            <a:ext cx="5834849" cy="3581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zh-CN" sz="2120"/>
              <a:t>Total number of deaths and disappearances related to the year</a:t>
            </a:r>
            <a:endParaRPr sz="2120"/>
          </a:p>
        </p:txBody>
      </p:sp>
      <p:sp>
        <p:nvSpPr>
          <p:cNvPr id="106" name="Google Shape;106;p20"/>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07" name="Google Shape;107;p20"/>
          <p:cNvSpPr txBox="1"/>
          <p:nvPr>
            <p:ph idx="2" type="body"/>
          </p:nvPr>
        </p:nvSpPr>
        <p:spPr>
          <a:xfrm>
            <a:off x="5061600" y="1475250"/>
            <a:ext cx="3999900" cy="3600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zh-CN" sz="1700"/>
              <a:t>This chart is a line chart of the total number of missing and dead people according to the year and cause of death.</a:t>
            </a:r>
            <a:endParaRPr sz="1700"/>
          </a:p>
          <a:p>
            <a:pPr indent="0" lvl="0" marL="0" rtl="0" algn="l">
              <a:spcBef>
                <a:spcPts val="1200"/>
              </a:spcBef>
              <a:spcAft>
                <a:spcPts val="1200"/>
              </a:spcAft>
              <a:buNone/>
            </a:pPr>
            <a:r>
              <a:rPr lang="zh-CN" sz="1700"/>
              <a:t>According to the chart we can see that the most frequent cause of death and missing people in any year is drowning. In 2016 this number was even as high as 5,053, much higher than any other cause of death. Although in general the total number of missing and dead has been decreasing year by year, reaching a minimum of 4,301 in 2020, from 2020 the total number of dead and missing starts to rise again, reaching 7,062 in 2022 from 4,301. According to speculation it might be the Covid-19 epidemic that caused the number of deaths from all causes to gradually start rising. And in 2023, with the end of the epidemic, the figure began to decline more sharply again, from 7,062 to 3,134.</a:t>
            </a:r>
            <a:endParaRPr sz="1800"/>
          </a:p>
        </p:txBody>
      </p:sp>
      <p:pic>
        <p:nvPicPr>
          <p:cNvPr id="108" name="Google Shape;108;p20"/>
          <p:cNvPicPr preferRelativeResize="0"/>
          <p:nvPr/>
        </p:nvPicPr>
        <p:blipFill>
          <a:blip r:embed="rId3">
            <a:alphaModFix/>
          </a:blip>
          <a:stretch>
            <a:fillRect/>
          </a:stretch>
        </p:blipFill>
        <p:spPr>
          <a:xfrm>
            <a:off x="128525" y="1683550"/>
            <a:ext cx="4866149" cy="2974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zh-CN" sz="1820"/>
              <a:t>Minimum estimated number of missing in relation to year and region</a:t>
            </a:r>
            <a:endParaRPr sz="1820"/>
          </a:p>
        </p:txBody>
      </p:sp>
      <p:sp>
        <p:nvSpPr>
          <p:cNvPr id="114" name="Google Shape;114;p21"/>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15" name="Google Shape;115;p21"/>
          <p:cNvSpPr txBox="1"/>
          <p:nvPr>
            <p:ph idx="2" type="body"/>
          </p:nvPr>
        </p:nvSpPr>
        <p:spPr>
          <a:xfrm>
            <a:off x="5061850" y="1505700"/>
            <a:ext cx="3999900" cy="3076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zh-CN"/>
              <a:t>This chart is based on the UNSD Geographical Grouping and the year of the bar chart on the minimum estimated number of missing, which can be clearly distinguished from the estimated number of missing persons by giving different colors to the different regions. </a:t>
            </a:r>
            <a:endParaRPr/>
          </a:p>
          <a:p>
            <a:pPr indent="0" lvl="0" marL="0" rtl="0" algn="l">
              <a:spcBef>
                <a:spcPts val="1200"/>
              </a:spcBef>
              <a:spcAft>
                <a:spcPts val="1200"/>
              </a:spcAft>
              <a:buNone/>
            </a:pPr>
            <a:r>
              <a:rPr lang="zh-CN"/>
              <a:t>Regardless of the year, a large number of uncategorized people are estimated to be missing. The highest number remains in 2016, with a high estimate of 3,653 people. In addition to this, the highest estimates of the number of people predicted to go missing are for people in South-eastern Asia. But this figure is decreasing year by year, from 798 in 2014 to 102 in 2022, with the lowest value being 5 in 2019. The estimate of the number of missing people in the region as a whole has also been decreasing over the years, from 3,568 in 2014 to 1,409 in 2023. While midway through the year this figure rises in 2016, 2021 and 2022, the overall figure shows a downward trend.</a:t>
            </a:r>
            <a:endParaRPr/>
          </a:p>
        </p:txBody>
      </p:sp>
      <p:pic>
        <p:nvPicPr>
          <p:cNvPr id="116" name="Google Shape;116;p21"/>
          <p:cNvPicPr preferRelativeResize="0"/>
          <p:nvPr/>
        </p:nvPicPr>
        <p:blipFill>
          <a:blip r:embed="rId3">
            <a:alphaModFix/>
          </a:blip>
          <a:stretch>
            <a:fillRect/>
          </a:stretch>
        </p:blipFill>
        <p:spPr>
          <a:xfrm>
            <a:off x="166775" y="1672500"/>
            <a:ext cx="4818450" cy="2833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